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7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8"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9" autoAdjust="0"/>
    <p:restoredTop sz="94660"/>
  </p:normalViewPr>
  <p:slideViewPr>
    <p:cSldViewPr snapToGrid="0">
      <p:cViewPr varScale="1">
        <p:scale>
          <a:sx n="80" d="100"/>
          <a:sy n="80" d="100"/>
        </p:scale>
        <p:origin x="15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2645970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911499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19632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309204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389415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3658785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281420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2001870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1590158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67E14B-65C9-4ACB-BED7-CC7AEFE57026}" type="datetimeFigureOut">
              <a:rPr lang="en-US" smtClean="0"/>
              <a:t>15-Sep-22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3210995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C67E14B-65C9-4ACB-BED7-CC7AEFE57026}" type="datetimeFigureOut">
              <a:rPr lang="en-US" smtClean="0"/>
              <a:t>15-Sep-22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3242182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67E14B-65C9-4ACB-BED7-CC7AEFE57026}" type="datetimeFigureOut">
              <a:rPr lang="en-US" smtClean="0"/>
              <a:t>15-Sep-22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4075129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67E14B-65C9-4ACB-BED7-CC7AEFE57026}" type="datetimeFigureOut">
              <a:rPr lang="en-US" smtClean="0"/>
              <a:t>15-Sep-22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1040269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7E14B-65C9-4ACB-BED7-CC7AEFE57026}" type="datetimeFigureOut">
              <a:rPr lang="en-US" smtClean="0"/>
              <a:t>15-Sep-22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1180472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7E14B-65C9-4ACB-BED7-CC7AEFE57026}" type="datetimeFigureOut">
              <a:rPr lang="en-US" smtClean="0"/>
              <a:t>15-Sep-22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784634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7E14B-65C9-4ACB-BED7-CC7AEFE57026}" type="datetimeFigureOut">
              <a:rPr lang="en-US" smtClean="0"/>
              <a:t>15-Sep-22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1DC00-F039-4978-AAE3-F6BF6FA3B3DE}" type="slidenum">
              <a:rPr lang="en-US" smtClean="0"/>
              <a:t>‹#›</a:t>
            </a:fld>
            <a:endParaRPr lang="en-US"/>
          </a:p>
        </p:txBody>
      </p:sp>
    </p:spTree>
    <p:extLst>
      <p:ext uri="{BB962C8B-B14F-4D97-AF65-F5344CB8AC3E}">
        <p14:creationId xmlns:p14="http://schemas.microsoft.com/office/powerpoint/2010/main" val="400063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67E14B-65C9-4ACB-BED7-CC7AEFE57026}" type="datetimeFigureOut">
              <a:rPr lang="en-US" smtClean="0"/>
              <a:t>15-Sep-22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EC1DC00-F039-4978-AAE3-F6BF6FA3B3DE}" type="slidenum">
              <a:rPr lang="en-US" smtClean="0"/>
              <a:t>‹#›</a:t>
            </a:fld>
            <a:endParaRPr lang="en-US"/>
          </a:p>
        </p:txBody>
      </p:sp>
    </p:spTree>
    <p:extLst>
      <p:ext uri="{BB962C8B-B14F-4D97-AF65-F5344CB8AC3E}">
        <p14:creationId xmlns:p14="http://schemas.microsoft.com/office/powerpoint/2010/main" val="19901849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31149" y="226818"/>
            <a:ext cx="7000034" cy="759772"/>
          </a:xfrm>
        </p:spPr>
        <p:txBody>
          <a:bodyPr/>
          <a:lstStyle/>
          <a:p>
            <a:r>
              <a:rPr lang="en-US" dirty="0" smtClean="0"/>
              <a:t>Car Price Prediction</a:t>
            </a:r>
            <a:endParaRPr lang="en-US" dirty="0"/>
          </a:p>
        </p:txBody>
      </p:sp>
      <p:sp>
        <p:nvSpPr>
          <p:cNvPr id="3" name="Subtitle 2"/>
          <p:cNvSpPr>
            <a:spLocks noGrp="1"/>
          </p:cNvSpPr>
          <p:nvPr>
            <p:ph type="subTitle" idx="1"/>
          </p:nvPr>
        </p:nvSpPr>
        <p:spPr>
          <a:xfrm>
            <a:off x="1747698" y="5229928"/>
            <a:ext cx="7766936" cy="1096899"/>
          </a:xfrm>
        </p:spPr>
        <p:txBody>
          <a:bodyPr>
            <a:normAutofit lnSpcReduction="10000"/>
          </a:bodyPr>
          <a:lstStyle/>
          <a:p>
            <a:pPr algn="ctr"/>
            <a:r>
              <a:rPr lang="en-US" dirty="0" smtClean="0">
                <a:solidFill>
                  <a:schemeClr val="tx1"/>
                </a:solidFill>
              </a:rPr>
              <a:t>By</a:t>
            </a:r>
          </a:p>
          <a:p>
            <a:pPr algn="ctr"/>
            <a:r>
              <a:rPr lang="en-US" dirty="0" err="1" smtClean="0">
                <a:solidFill>
                  <a:schemeClr val="tx1"/>
                </a:solidFill>
              </a:rPr>
              <a:t>Manoj.I.V</a:t>
            </a:r>
            <a:r>
              <a:rPr lang="en-US" dirty="0" smtClean="0">
                <a:solidFill>
                  <a:schemeClr val="tx1"/>
                </a:solidFill>
              </a:rPr>
              <a:t>,</a:t>
            </a:r>
          </a:p>
          <a:p>
            <a:pPr algn="ctr"/>
            <a:r>
              <a:rPr lang="en-US" dirty="0" err="1" smtClean="0">
                <a:solidFill>
                  <a:schemeClr val="tx1"/>
                </a:solidFill>
              </a:rPr>
              <a:t>Datatrained</a:t>
            </a:r>
            <a:r>
              <a:rPr lang="en-US" dirty="0" smtClean="0">
                <a:solidFill>
                  <a:schemeClr val="tx1"/>
                </a:solidFill>
              </a:rPr>
              <a:t>, </a:t>
            </a:r>
            <a:r>
              <a:rPr lang="en-US" dirty="0" err="1" smtClean="0">
                <a:solidFill>
                  <a:schemeClr val="tx1"/>
                </a:solidFill>
              </a:rPr>
              <a:t>Filiprobo</a:t>
            </a:r>
            <a:r>
              <a:rPr lang="en-US" dirty="0" smtClean="0">
                <a:solidFill>
                  <a:schemeClr val="tx1"/>
                </a:solidFill>
              </a:rPr>
              <a:t> Technologies</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522621" y="1598296"/>
            <a:ext cx="4285412" cy="2745104"/>
          </a:xfrm>
          <a:prstGeom prst="rect">
            <a:avLst/>
          </a:prstGeom>
        </p:spPr>
      </p:pic>
      <p:pic>
        <p:nvPicPr>
          <p:cNvPr id="5" name="Picture 4"/>
          <p:cNvPicPr>
            <a:picLocks noChangeAspect="1"/>
          </p:cNvPicPr>
          <p:nvPr/>
        </p:nvPicPr>
        <p:blipFill>
          <a:blip r:embed="rId3"/>
          <a:stretch>
            <a:fillRect/>
          </a:stretch>
        </p:blipFill>
        <p:spPr>
          <a:xfrm>
            <a:off x="6243386" y="1399775"/>
            <a:ext cx="4697864" cy="2630804"/>
          </a:xfrm>
          <a:prstGeom prst="rect">
            <a:avLst/>
          </a:prstGeom>
        </p:spPr>
      </p:pic>
    </p:spTree>
    <p:extLst>
      <p:ext uri="{BB962C8B-B14F-4D97-AF65-F5344CB8AC3E}">
        <p14:creationId xmlns:p14="http://schemas.microsoft.com/office/powerpoint/2010/main" val="8483628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82" y="80210"/>
            <a:ext cx="8596668" cy="569495"/>
          </a:xfrm>
        </p:spPr>
        <p:txBody>
          <a:bodyPr>
            <a:normAutofit fontScale="90000"/>
          </a:bodyPr>
          <a:lstStyle/>
          <a:p>
            <a:pPr algn="ctr"/>
            <a:r>
              <a:rPr lang="en-US" dirty="0" smtClean="0"/>
              <a:t>Analysis of Dataset</a:t>
            </a:r>
            <a:endParaRPr lang="en-US" dirty="0"/>
          </a:p>
        </p:txBody>
      </p:sp>
      <p:pic>
        <p:nvPicPr>
          <p:cNvPr id="4" name="Content Placeholder 3"/>
          <p:cNvPicPr>
            <a:picLocks noGrp="1" noChangeAspect="1"/>
          </p:cNvPicPr>
          <p:nvPr>
            <p:ph idx="1"/>
          </p:nvPr>
        </p:nvPicPr>
        <p:blipFill rotWithShape="1">
          <a:blip r:embed="rId2"/>
          <a:srcRect l="15043" t="27409" r="10889" b="20824"/>
          <a:stretch/>
        </p:blipFill>
        <p:spPr>
          <a:xfrm>
            <a:off x="180473" y="709863"/>
            <a:ext cx="7640054" cy="3080085"/>
          </a:xfrm>
          <a:prstGeom prst="rect">
            <a:avLst/>
          </a:prstGeom>
        </p:spPr>
      </p:pic>
      <p:pic>
        <p:nvPicPr>
          <p:cNvPr id="5" name="Picture 4"/>
          <p:cNvPicPr>
            <a:picLocks noChangeAspect="1"/>
          </p:cNvPicPr>
          <p:nvPr/>
        </p:nvPicPr>
        <p:blipFill rotWithShape="1">
          <a:blip r:embed="rId3"/>
          <a:srcRect l="15000" t="27182" r="10789" b="29815"/>
          <a:stretch/>
        </p:blipFill>
        <p:spPr>
          <a:xfrm>
            <a:off x="2875548" y="3910263"/>
            <a:ext cx="9047748" cy="2947737"/>
          </a:xfrm>
          <a:prstGeom prst="rect">
            <a:avLst/>
          </a:prstGeom>
        </p:spPr>
      </p:pic>
    </p:spTree>
    <p:extLst>
      <p:ext uri="{BB962C8B-B14F-4D97-AF65-F5344CB8AC3E}">
        <p14:creationId xmlns:p14="http://schemas.microsoft.com/office/powerpoint/2010/main" val="569374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586" y="128337"/>
            <a:ext cx="8596668" cy="581526"/>
          </a:xfrm>
        </p:spPr>
        <p:txBody>
          <a:bodyPr>
            <a:normAutofit fontScale="90000"/>
          </a:bodyPr>
          <a:lstStyle/>
          <a:p>
            <a:pPr algn="ctr"/>
            <a:r>
              <a:rPr lang="en-US" dirty="0"/>
              <a:t>Analysis of Dataset</a:t>
            </a:r>
          </a:p>
        </p:txBody>
      </p:sp>
      <p:pic>
        <p:nvPicPr>
          <p:cNvPr id="4" name="Content Placeholder 3"/>
          <p:cNvPicPr>
            <a:picLocks noGrp="1" noChangeAspect="1"/>
          </p:cNvPicPr>
          <p:nvPr>
            <p:ph idx="1"/>
          </p:nvPr>
        </p:nvPicPr>
        <p:blipFill rotWithShape="1">
          <a:blip r:embed="rId2"/>
          <a:srcRect l="14696" t="27099" r="10366"/>
          <a:stretch/>
        </p:blipFill>
        <p:spPr>
          <a:xfrm>
            <a:off x="457200" y="951978"/>
            <a:ext cx="10503568" cy="5744703"/>
          </a:xfrm>
          <a:prstGeom prst="rect">
            <a:avLst/>
          </a:prstGeom>
        </p:spPr>
      </p:pic>
    </p:spTree>
    <p:extLst>
      <p:ext uri="{BB962C8B-B14F-4D97-AF65-F5344CB8AC3E}">
        <p14:creationId xmlns:p14="http://schemas.microsoft.com/office/powerpoint/2010/main" val="755084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397" y="152400"/>
            <a:ext cx="8596668" cy="605589"/>
          </a:xfrm>
        </p:spPr>
        <p:txBody>
          <a:bodyPr>
            <a:normAutofit/>
          </a:bodyPr>
          <a:lstStyle/>
          <a:p>
            <a:pPr algn="ctr"/>
            <a:r>
              <a:rPr lang="en-US" sz="3200" dirty="0"/>
              <a:t>Analysis of Dataset</a:t>
            </a:r>
          </a:p>
        </p:txBody>
      </p:sp>
      <p:pic>
        <p:nvPicPr>
          <p:cNvPr id="4" name="Content Placeholder 3"/>
          <p:cNvPicPr>
            <a:picLocks noGrp="1" noChangeAspect="1"/>
          </p:cNvPicPr>
          <p:nvPr>
            <p:ph idx="1"/>
          </p:nvPr>
        </p:nvPicPr>
        <p:blipFill rotWithShape="1">
          <a:blip r:embed="rId2"/>
          <a:srcRect l="16263" t="27100" r="38200"/>
          <a:stretch/>
        </p:blipFill>
        <p:spPr>
          <a:xfrm>
            <a:off x="372980" y="757989"/>
            <a:ext cx="6747244" cy="5767755"/>
          </a:xfrm>
          <a:prstGeom prst="rect">
            <a:avLst/>
          </a:prstGeom>
        </p:spPr>
      </p:pic>
      <p:pic>
        <p:nvPicPr>
          <p:cNvPr id="5" name="Picture 4"/>
          <p:cNvPicPr>
            <a:picLocks noChangeAspect="1"/>
          </p:cNvPicPr>
          <p:nvPr/>
        </p:nvPicPr>
        <p:blipFill rotWithShape="1">
          <a:blip r:embed="rId3"/>
          <a:srcRect r="4301"/>
          <a:stretch/>
        </p:blipFill>
        <p:spPr>
          <a:xfrm>
            <a:off x="4875816" y="3310951"/>
            <a:ext cx="7316184" cy="3462828"/>
          </a:xfrm>
          <a:prstGeom prst="rect">
            <a:avLst/>
          </a:prstGeom>
        </p:spPr>
      </p:pic>
    </p:spTree>
    <p:extLst>
      <p:ext uri="{BB962C8B-B14F-4D97-AF65-F5344CB8AC3E}">
        <p14:creationId xmlns:p14="http://schemas.microsoft.com/office/powerpoint/2010/main" val="20245796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860" y="146137"/>
            <a:ext cx="8596668" cy="605425"/>
          </a:xfrm>
        </p:spPr>
        <p:txBody>
          <a:bodyPr>
            <a:normAutofit fontScale="90000"/>
          </a:bodyPr>
          <a:lstStyle/>
          <a:p>
            <a:pPr algn="ctr"/>
            <a:r>
              <a:rPr lang="en-US" dirty="0"/>
              <a:t>Analysis of Dataset</a:t>
            </a:r>
          </a:p>
        </p:txBody>
      </p:sp>
      <p:pic>
        <p:nvPicPr>
          <p:cNvPr id="4" name="Content Placeholder 3"/>
          <p:cNvPicPr>
            <a:picLocks noGrp="1" noChangeAspect="1"/>
          </p:cNvPicPr>
          <p:nvPr>
            <p:ph idx="1"/>
          </p:nvPr>
        </p:nvPicPr>
        <p:blipFill rotWithShape="1">
          <a:blip r:embed="rId2"/>
          <a:srcRect l="15741" t="28339" r="35896" b="19584"/>
          <a:stretch/>
        </p:blipFill>
        <p:spPr>
          <a:xfrm>
            <a:off x="87682" y="888524"/>
            <a:ext cx="6291372" cy="3808737"/>
          </a:xfrm>
          <a:prstGeom prst="rect">
            <a:avLst/>
          </a:prstGeom>
        </p:spPr>
      </p:pic>
      <p:pic>
        <p:nvPicPr>
          <p:cNvPr id="5" name="Picture 4"/>
          <p:cNvPicPr>
            <a:picLocks noChangeAspect="1"/>
          </p:cNvPicPr>
          <p:nvPr/>
        </p:nvPicPr>
        <p:blipFill rotWithShape="1">
          <a:blip r:embed="rId3"/>
          <a:srcRect l="15206" t="26837" r="42877" b="9753"/>
          <a:stretch/>
        </p:blipFill>
        <p:spPr>
          <a:xfrm>
            <a:off x="6597600" y="989556"/>
            <a:ext cx="5316811" cy="4521896"/>
          </a:xfrm>
          <a:prstGeom prst="rect">
            <a:avLst/>
          </a:prstGeom>
        </p:spPr>
      </p:pic>
    </p:spTree>
    <p:extLst>
      <p:ext uri="{BB962C8B-B14F-4D97-AF65-F5344CB8AC3E}">
        <p14:creationId xmlns:p14="http://schemas.microsoft.com/office/powerpoint/2010/main" val="54478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461" y="152400"/>
            <a:ext cx="8596668" cy="605589"/>
          </a:xfrm>
        </p:spPr>
        <p:txBody>
          <a:bodyPr>
            <a:normAutofit fontScale="90000"/>
          </a:bodyPr>
          <a:lstStyle/>
          <a:p>
            <a:endParaRPr lang="en-US"/>
          </a:p>
        </p:txBody>
      </p:sp>
      <p:pic>
        <p:nvPicPr>
          <p:cNvPr id="4" name="Content Placeholder 3"/>
          <p:cNvPicPr>
            <a:picLocks noGrp="1" noChangeAspect="1"/>
          </p:cNvPicPr>
          <p:nvPr>
            <p:ph idx="1"/>
          </p:nvPr>
        </p:nvPicPr>
        <p:blipFill rotWithShape="1">
          <a:blip r:embed="rId2"/>
          <a:srcRect l="16264" t="33919" r="41910" b="23304"/>
          <a:stretch/>
        </p:blipFill>
        <p:spPr>
          <a:xfrm>
            <a:off x="6708216" y="2382254"/>
            <a:ext cx="5021875" cy="2887578"/>
          </a:xfrm>
          <a:prstGeom prst="rect">
            <a:avLst/>
          </a:prstGeom>
        </p:spPr>
      </p:pic>
      <p:pic>
        <p:nvPicPr>
          <p:cNvPr id="6" name="Picture 5"/>
          <p:cNvPicPr>
            <a:picLocks noChangeAspect="1"/>
          </p:cNvPicPr>
          <p:nvPr/>
        </p:nvPicPr>
        <p:blipFill rotWithShape="1">
          <a:blip r:embed="rId3"/>
          <a:srcRect l="16579" t="34027" r="40395" b="3661"/>
          <a:stretch/>
        </p:blipFill>
        <p:spPr>
          <a:xfrm>
            <a:off x="372979" y="998621"/>
            <a:ext cx="5245770" cy="4271211"/>
          </a:xfrm>
          <a:prstGeom prst="rect">
            <a:avLst/>
          </a:prstGeom>
        </p:spPr>
      </p:pic>
    </p:spTree>
    <p:extLst>
      <p:ext uri="{BB962C8B-B14F-4D97-AF65-F5344CB8AC3E}">
        <p14:creationId xmlns:p14="http://schemas.microsoft.com/office/powerpoint/2010/main" val="3275838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66093" y="606927"/>
            <a:ext cx="7713462" cy="5601368"/>
          </a:xfrm>
          <a:prstGeom prst="rect">
            <a:avLst/>
          </a:prstGeom>
        </p:spPr>
      </p:pic>
    </p:spTree>
    <p:extLst>
      <p:ext uri="{BB962C8B-B14F-4D97-AF65-F5344CB8AC3E}">
        <p14:creationId xmlns:p14="http://schemas.microsoft.com/office/powerpoint/2010/main" val="275771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97831" y="367883"/>
            <a:ext cx="8879305" cy="5996822"/>
          </a:xfrm>
          <a:prstGeom prst="rect">
            <a:avLst/>
          </a:prstGeom>
        </p:spPr>
      </p:pic>
    </p:spTree>
    <p:extLst>
      <p:ext uri="{BB962C8B-B14F-4D97-AF65-F5344CB8AC3E}">
        <p14:creationId xmlns:p14="http://schemas.microsoft.com/office/powerpoint/2010/main" val="19464284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720514" y="168444"/>
            <a:ext cx="7423485" cy="6540770"/>
          </a:xfrm>
          <a:prstGeom prst="rect">
            <a:avLst/>
          </a:prstGeom>
        </p:spPr>
      </p:pic>
    </p:spTree>
    <p:extLst>
      <p:ext uri="{BB962C8B-B14F-4D97-AF65-F5344CB8AC3E}">
        <p14:creationId xmlns:p14="http://schemas.microsoft.com/office/powerpoint/2010/main" val="40568010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76463"/>
            <a:ext cx="8596668" cy="557463"/>
          </a:xfrm>
        </p:spPr>
        <p:txBody>
          <a:bodyPr>
            <a:normAutofit fontScale="90000"/>
          </a:bodyPr>
          <a:lstStyle/>
          <a:p>
            <a:endParaRPr lang="en-US" dirty="0"/>
          </a:p>
        </p:txBody>
      </p:sp>
      <p:pic>
        <p:nvPicPr>
          <p:cNvPr id="4" name="Content Placeholder 3"/>
          <p:cNvPicPr>
            <a:picLocks noGrp="1" noChangeAspect="1"/>
          </p:cNvPicPr>
          <p:nvPr>
            <p:ph idx="1"/>
          </p:nvPr>
        </p:nvPicPr>
        <p:blipFill rotWithShape="1">
          <a:blip r:embed="rId2"/>
          <a:srcRect l="15392" t="29888" r="50276" b="4396"/>
          <a:stretch/>
        </p:blipFill>
        <p:spPr>
          <a:xfrm>
            <a:off x="360946" y="1118938"/>
            <a:ext cx="4138863" cy="4454004"/>
          </a:xfrm>
          <a:prstGeom prst="rect">
            <a:avLst/>
          </a:prstGeom>
        </p:spPr>
      </p:pic>
      <p:pic>
        <p:nvPicPr>
          <p:cNvPr id="5" name="Picture 4"/>
          <p:cNvPicPr>
            <a:picLocks noChangeAspect="1"/>
          </p:cNvPicPr>
          <p:nvPr/>
        </p:nvPicPr>
        <p:blipFill rotWithShape="1">
          <a:blip r:embed="rId3"/>
          <a:srcRect l="16086" t="26831" r="50263" b="25076"/>
          <a:stretch/>
        </p:blipFill>
        <p:spPr>
          <a:xfrm>
            <a:off x="4975668" y="1118938"/>
            <a:ext cx="5543124" cy="4454004"/>
          </a:xfrm>
          <a:prstGeom prst="rect">
            <a:avLst/>
          </a:prstGeom>
        </p:spPr>
      </p:pic>
    </p:spTree>
    <p:extLst>
      <p:ext uri="{BB962C8B-B14F-4D97-AF65-F5344CB8AC3E}">
        <p14:creationId xmlns:p14="http://schemas.microsoft.com/office/powerpoint/2010/main" val="2146102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82" y="132348"/>
            <a:ext cx="8596668" cy="665747"/>
          </a:xfrm>
        </p:spPr>
        <p:txBody>
          <a:bodyPr/>
          <a:lstStyle/>
          <a:p>
            <a:endParaRPr lang="en-US" dirty="0"/>
          </a:p>
        </p:txBody>
      </p:sp>
      <p:pic>
        <p:nvPicPr>
          <p:cNvPr id="4" name="Content Placeholder 3"/>
          <p:cNvPicPr>
            <a:picLocks noGrp="1" noChangeAspect="1"/>
          </p:cNvPicPr>
          <p:nvPr>
            <p:ph idx="1"/>
          </p:nvPr>
        </p:nvPicPr>
        <p:blipFill rotWithShape="1">
          <a:blip r:embed="rId2"/>
          <a:srcRect l="14694" t="26790" r="36159" b="2535"/>
          <a:stretch/>
        </p:blipFill>
        <p:spPr>
          <a:xfrm>
            <a:off x="305358" y="1034713"/>
            <a:ext cx="6116158" cy="4944979"/>
          </a:xfrm>
          <a:prstGeom prst="rect">
            <a:avLst/>
          </a:prstGeom>
        </p:spPr>
      </p:pic>
      <p:pic>
        <p:nvPicPr>
          <p:cNvPr id="5" name="Picture 4"/>
          <p:cNvPicPr>
            <a:picLocks noChangeAspect="1"/>
          </p:cNvPicPr>
          <p:nvPr/>
        </p:nvPicPr>
        <p:blipFill rotWithShape="1">
          <a:blip r:embed="rId3"/>
          <a:srcRect l="16678" t="27884" r="29342" b="24900"/>
          <a:stretch/>
        </p:blipFill>
        <p:spPr>
          <a:xfrm>
            <a:off x="4879416" y="3344779"/>
            <a:ext cx="6581275" cy="3236495"/>
          </a:xfrm>
          <a:prstGeom prst="rect">
            <a:avLst/>
          </a:prstGeom>
        </p:spPr>
      </p:pic>
    </p:spTree>
    <p:extLst>
      <p:ext uri="{BB962C8B-B14F-4D97-AF65-F5344CB8AC3E}">
        <p14:creationId xmlns:p14="http://schemas.microsoft.com/office/powerpoint/2010/main" val="144070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92243"/>
            <a:ext cx="8596668" cy="641684"/>
          </a:xfrm>
        </p:spPr>
        <p:txBody>
          <a:bodyPr/>
          <a:lstStyle/>
          <a:p>
            <a:pPr algn="ctr"/>
            <a:r>
              <a:rPr lang="en-US" dirty="0" smtClean="0"/>
              <a:t>Problem statement</a:t>
            </a:r>
            <a:endParaRPr lang="en-US" dirty="0"/>
          </a:p>
        </p:txBody>
      </p:sp>
      <p:sp>
        <p:nvSpPr>
          <p:cNvPr id="3" name="Content Placeholder 2"/>
          <p:cNvSpPr>
            <a:spLocks noGrp="1"/>
          </p:cNvSpPr>
          <p:nvPr>
            <p:ph idx="1"/>
          </p:nvPr>
        </p:nvSpPr>
        <p:spPr>
          <a:xfrm>
            <a:off x="96253" y="733927"/>
            <a:ext cx="11971421" cy="5967662"/>
          </a:xfrm>
        </p:spPr>
        <p:txBody>
          <a:bodyPr>
            <a:normAutofit/>
          </a:bodyPr>
          <a:lstStyle/>
          <a:p>
            <a:pPr marL="0" indent="0">
              <a:buNone/>
            </a:pPr>
            <a:r>
              <a:rPr lang="en-US" dirty="0">
                <a:solidFill>
                  <a:schemeClr val="tx1"/>
                </a:solidFill>
              </a:rPr>
              <a:t>CAR PRICE PREDICTION</a:t>
            </a:r>
          </a:p>
          <a:p>
            <a:r>
              <a:rPr lang="en-US" dirty="0">
                <a:solidFill>
                  <a:schemeClr val="tx1"/>
                </a:solidFill>
              </a:rPr>
              <a:t>With the </a:t>
            </a:r>
            <a:r>
              <a:rPr lang="en-US" dirty="0" err="1">
                <a:solidFill>
                  <a:schemeClr val="tx1"/>
                </a:solidFill>
              </a:rPr>
              <a:t>covid</a:t>
            </a:r>
            <a:r>
              <a:rPr lang="en-US" dirty="0">
                <a:solidFill>
                  <a:schemeClr val="tx1"/>
                </a:solidFill>
              </a:rPr>
              <a:t> 19 impact in the market, we have seen lot of changes in the car market. Now some cars are in demand hence making them costly and some are not in demand hence cheaper. One of our clients works with small traders, who sell used cars. With the change in market due to </a:t>
            </a:r>
            <a:r>
              <a:rPr lang="en-US" dirty="0" err="1">
                <a:solidFill>
                  <a:schemeClr val="tx1"/>
                </a:solidFill>
              </a:rPr>
              <a:t>covid</a:t>
            </a:r>
            <a:r>
              <a:rPr lang="en-US" dirty="0">
                <a:solidFill>
                  <a:schemeClr val="tx1"/>
                </a:solidFill>
              </a:rPr>
              <a:t> 19 impact, our client is facing problems with their previous car price valuation machine learning models. So, they are looking for new machine learning models from new data. We have to make car price valuation model. This project contains two phase-</a:t>
            </a:r>
          </a:p>
          <a:p>
            <a:pPr marL="0" indent="0">
              <a:buNone/>
            </a:pPr>
            <a:r>
              <a:rPr lang="en-US" dirty="0">
                <a:solidFill>
                  <a:schemeClr val="tx1"/>
                </a:solidFill>
              </a:rPr>
              <a:t>Data Collection Phase</a:t>
            </a:r>
          </a:p>
          <a:p>
            <a:r>
              <a:rPr lang="en-US" dirty="0">
                <a:solidFill>
                  <a:schemeClr val="tx1"/>
                </a:solidFill>
              </a:rPr>
              <a:t>You have to scrape at least 5000 used cars data. You can scrape more data as well, it’s up to you. more the data better the model</a:t>
            </a:r>
          </a:p>
          <a:p>
            <a:r>
              <a:rPr lang="en-US" dirty="0">
                <a:solidFill>
                  <a:schemeClr val="tx1"/>
                </a:solidFill>
              </a:rPr>
              <a:t>In this section You need to scrape the data of used cars from websites (</a:t>
            </a:r>
            <a:r>
              <a:rPr lang="en-US" dirty="0" err="1">
                <a:solidFill>
                  <a:schemeClr val="tx1"/>
                </a:solidFill>
              </a:rPr>
              <a:t>Olx</a:t>
            </a:r>
            <a:r>
              <a:rPr lang="en-US" dirty="0">
                <a:solidFill>
                  <a:schemeClr val="tx1"/>
                </a:solidFill>
              </a:rPr>
              <a:t>, </a:t>
            </a:r>
            <a:r>
              <a:rPr lang="en-US" dirty="0" err="1">
                <a:solidFill>
                  <a:schemeClr val="tx1"/>
                </a:solidFill>
              </a:rPr>
              <a:t>cardekho</a:t>
            </a:r>
            <a:r>
              <a:rPr lang="en-US" dirty="0">
                <a:solidFill>
                  <a:schemeClr val="tx1"/>
                </a:solidFill>
              </a:rPr>
              <a:t>, Cars24 etc.) You need web scraping for this. You have to fetch data for different locations. The number of</a:t>
            </a:r>
          </a:p>
          <a:p>
            <a:r>
              <a:rPr lang="en-US" dirty="0">
                <a:solidFill>
                  <a:schemeClr val="tx1"/>
                </a:solidFill>
              </a:rPr>
              <a:t>columns for data doesn’t have limit, it’s up to you and your creativity. Generally, these columns are Brand, model, variant, manufacturing year, driven kilometers, fuel, number of owners, location and at last target variable Price of the car. This data is to give you a hint about important variables in used car model. You can make changes to it, you can add or you can remove some columns, it completely depends on the website from which you are fetching the data.</a:t>
            </a:r>
          </a:p>
          <a:p>
            <a:r>
              <a:rPr lang="en-US" dirty="0">
                <a:solidFill>
                  <a:schemeClr val="tx1"/>
                </a:solidFill>
              </a:rPr>
              <a:t>Try to include all types of cars in your data for example- SUV, Sedans, Coupe, minivan, Hatchback.</a:t>
            </a:r>
          </a:p>
        </p:txBody>
      </p:sp>
    </p:spTree>
    <p:extLst>
      <p:ext uri="{BB962C8B-B14F-4D97-AF65-F5344CB8AC3E}">
        <p14:creationId xmlns:p14="http://schemas.microsoft.com/office/powerpoint/2010/main" val="3390985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366" y="128336"/>
            <a:ext cx="8596668" cy="617621"/>
          </a:xfrm>
        </p:spPr>
        <p:txBody>
          <a:bodyPr>
            <a:normAutofit fontScale="90000"/>
          </a:bodyPr>
          <a:lstStyle/>
          <a:p>
            <a:pPr algn="ctr"/>
            <a:r>
              <a:rPr lang="en-US" dirty="0" smtClean="0"/>
              <a:t>Machine Learning Model</a:t>
            </a:r>
            <a:endParaRPr lang="en-US" dirty="0"/>
          </a:p>
        </p:txBody>
      </p:sp>
      <p:pic>
        <p:nvPicPr>
          <p:cNvPr id="4" name="Content Placeholder 3"/>
          <p:cNvPicPr>
            <a:picLocks noGrp="1" noChangeAspect="1"/>
          </p:cNvPicPr>
          <p:nvPr>
            <p:ph idx="1"/>
          </p:nvPr>
        </p:nvPicPr>
        <p:blipFill rotWithShape="1">
          <a:blip r:embed="rId2"/>
          <a:srcRect l="15219" t="28649" r="11237" b="28264"/>
          <a:stretch/>
        </p:blipFill>
        <p:spPr>
          <a:xfrm>
            <a:off x="589547" y="950494"/>
            <a:ext cx="10556454" cy="3489159"/>
          </a:xfrm>
          <a:prstGeom prst="rect">
            <a:avLst/>
          </a:prstGeom>
        </p:spPr>
      </p:pic>
    </p:spTree>
    <p:extLst>
      <p:ext uri="{BB962C8B-B14F-4D97-AF65-F5344CB8AC3E}">
        <p14:creationId xmlns:p14="http://schemas.microsoft.com/office/powerpoint/2010/main" val="3763004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501" y="0"/>
            <a:ext cx="8596668" cy="581526"/>
          </a:xfrm>
        </p:spPr>
        <p:txBody>
          <a:bodyPr>
            <a:normAutofit fontScale="90000"/>
          </a:bodyPr>
          <a:lstStyle/>
          <a:p>
            <a:pPr algn="ctr"/>
            <a:r>
              <a:rPr lang="en-US" dirty="0" smtClean="0"/>
              <a:t>Machine learning Models </a:t>
            </a:r>
            <a:endParaRPr lang="en-US" dirty="0"/>
          </a:p>
        </p:txBody>
      </p:sp>
      <p:pic>
        <p:nvPicPr>
          <p:cNvPr id="4" name="Content Placeholder 3"/>
          <p:cNvPicPr>
            <a:picLocks noGrp="1" noChangeAspect="1"/>
          </p:cNvPicPr>
          <p:nvPr>
            <p:ph idx="1"/>
          </p:nvPr>
        </p:nvPicPr>
        <p:blipFill rotWithShape="1">
          <a:blip r:embed="rId2"/>
          <a:srcRect l="17004" t="32369" r="29141" b="9454"/>
          <a:stretch/>
        </p:blipFill>
        <p:spPr>
          <a:xfrm>
            <a:off x="297988" y="695885"/>
            <a:ext cx="4690998" cy="2848981"/>
          </a:xfrm>
          <a:prstGeom prst="rect">
            <a:avLst/>
          </a:prstGeom>
        </p:spPr>
      </p:pic>
      <p:pic>
        <p:nvPicPr>
          <p:cNvPr id="5" name="Picture 4"/>
          <p:cNvPicPr>
            <a:picLocks noChangeAspect="1"/>
          </p:cNvPicPr>
          <p:nvPr/>
        </p:nvPicPr>
        <p:blipFill rotWithShape="1">
          <a:blip r:embed="rId3"/>
          <a:srcRect l="16924" t="28411" r="28453" b="4013"/>
          <a:stretch/>
        </p:blipFill>
        <p:spPr>
          <a:xfrm>
            <a:off x="7503089" y="193219"/>
            <a:ext cx="4408503" cy="3066358"/>
          </a:xfrm>
          <a:prstGeom prst="rect">
            <a:avLst/>
          </a:prstGeom>
        </p:spPr>
      </p:pic>
      <p:pic>
        <p:nvPicPr>
          <p:cNvPr id="6" name="Picture 5"/>
          <p:cNvPicPr>
            <a:picLocks noChangeAspect="1"/>
          </p:cNvPicPr>
          <p:nvPr/>
        </p:nvPicPr>
        <p:blipFill rotWithShape="1">
          <a:blip r:embed="rId4"/>
          <a:srcRect l="17158" t="26838" r="29213" b="6098"/>
          <a:stretch/>
        </p:blipFill>
        <p:spPr>
          <a:xfrm>
            <a:off x="297988" y="3544866"/>
            <a:ext cx="4474428" cy="3145814"/>
          </a:xfrm>
          <a:prstGeom prst="rect">
            <a:avLst/>
          </a:prstGeom>
        </p:spPr>
      </p:pic>
      <p:pic>
        <p:nvPicPr>
          <p:cNvPr id="7" name="Picture 6"/>
          <p:cNvPicPr>
            <a:picLocks noChangeAspect="1"/>
          </p:cNvPicPr>
          <p:nvPr/>
        </p:nvPicPr>
        <p:blipFill rotWithShape="1">
          <a:blip r:embed="rId5"/>
          <a:srcRect l="17466" t="29579" r="29007" b="2808"/>
          <a:stretch/>
        </p:blipFill>
        <p:spPr>
          <a:xfrm>
            <a:off x="5625175" y="3213653"/>
            <a:ext cx="4896029" cy="3477027"/>
          </a:xfrm>
          <a:prstGeom prst="rect">
            <a:avLst/>
          </a:prstGeom>
        </p:spPr>
      </p:pic>
    </p:spTree>
    <p:extLst>
      <p:ext uri="{BB962C8B-B14F-4D97-AF65-F5344CB8AC3E}">
        <p14:creationId xmlns:p14="http://schemas.microsoft.com/office/powerpoint/2010/main" val="29433312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902" y="36094"/>
            <a:ext cx="8596668" cy="605589"/>
          </a:xfrm>
        </p:spPr>
        <p:txBody>
          <a:bodyPr>
            <a:normAutofit fontScale="90000"/>
          </a:bodyPr>
          <a:lstStyle/>
          <a:p>
            <a:pPr algn="ctr"/>
            <a:r>
              <a:rPr lang="en-US" dirty="0" smtClean="0"/>
              <a:t>Machine learning Models</a:t>
            </a:r>
            <a:endParaRPr lang="en-US" dirty="0"/>
          </a:p>
        </p:txBody>
      </p:sp>
      <p:pic>
        <p:nvPicPr>
          <p:cNvPr id="4" name="Content Placeholder 3"/>
          <p:cNvPicPr>
            <a:picLocks noGrp="1" noChangeAspect="1"/>
          </p:cNvPicPr>
          <p:nvPr>
            <p:ph idx="1"/>
          </p:nvPr>
        </p:nvPicPr>
        <p:blipFill rotWithShape="1">
          <a:blip r:embed="rId2"/>
          <a:srcRect l="16990" t="28060" r="28772" b="4923"/>
          <a:stretch/>
        </p:blipFill>
        <p:spPr>
          <a:xfrm>
            <a:off x="280292" y="485274"/>
            <a:ext cx="4724846" cy="3282306"/>
          </a:xfrm>
          <a:prstGeom prst="rect">
            <a:avLst/>
          </a:prstGeom>
        </p:spPr>
      </p:pic>
      <p:pic>
        <p:nvPicPr>
          <p:cNvPr id="5" name="Picture 4"/>
          <p:cNvPicPr>
            <a:picLocks noChangeAspect="1"/>
          </p:cNvPicPr>
          <p:nvPr/>
        </p:nvPicPr>
        <p:blipFill rotWithShape="1">
          <a:blip r:embed="rId3"/>
          <a:srcRect l="16974" t="34203" r="28947" b="6295"/>
          <a:stretch/>
        </p:blipFill>
        <p:spPr>
          <a:xfrm>
            <a:off x="6677526" y="485618"/>
            <a:ext cx="5273396" cy="3262192"/>
          </a:xfrm>
          <a:prstGeom prst="rect">
            <a:avLst/>
          </a:prstGeom>
        </p:spPr>
      </p:pic>
      <p:pic>
        <p:nvPicPr>
          <p:cNvPr id="6" name="Picture 5"/>
          <p:cNvPicPr>
            <a:picLocks noChangeAspect="1"/>
          </p:cNvPicPr>
          <p:nvPr/>
        </p:nvPicPr>
        <p:blipFill rotWithShape="1">
          <a:blip r:embed="rId4"/>
          <a:srcRect l="17565" t="30517" r="28849" b="2784"/>
          <a:stretch/>
        </p:blipFill>
        <p:spPr>
          <a:xfrm>
            <a:off x="280292" y="3961448"/>
            <a:ext cx="4339834" cy="2826588"/>
          </a:xfrm>
          <a:prstGeom prst="rect">
            <a:avLst/>
          </a:prstGeom>
        </p:spPr>
      </p:pic>
      <p:pic>
        <p:nvPicPr>
          <p:cNvPr id="7" name="Picture 6"/>
          <p:cNvPicPr>
            <a:picLocks noChangeAspect="1"/>
          </p:cNvPicPr>
          <p:nvPr/>
        </p:nvPicPr>
        <p:blipFill rotWithShape="1">
          <a:blip r:embed="rId5"/>
          <a:srcRect l="17073" t="27884" r="28947" b="12437"/>
          <a:stretch/>
        </p:blipFill>
        <p:spPr>
          <a:xfrm>
            <a:off x="5570622" y="3868302"/>
            <a:ext cx="4644189" cy="2886698"/>
          </a:xfrm>
          <a:prstGeom prst="rect">
            <a:avLst/>
          </a:prstGeom>
        </p:spPr>
      </p:pic>
    </p:spTree>
    <p:extLst>
      <p:ext uri="{BB962C8B-B14F-4D97-AF65-F5344CB8AC3E}">
        <p14:creationId xmlns:p14="http://schemas.microsoft.com/office/powerpoint/2010/main" val="3561291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104274"/>
            <a:ext cx="8596668" cy="605589"/>
          </a:xfrm>
        </p:spPr>
        <p:txBody>
          <a:bodyPr>
            <a:normAutofit fontScale="90000"/>
          </a:bodyPr>
          <a:lstStyle/>
          <a:p>
            <a:pPr algn="ctr"/>
            <a:r>
              <a:rPr lang="en-US" dirty="0"/>
              <a:t>Machine learning Models</a:t>
            </a:r>
          </a:p>
        </p:txBody>
      </p:sp>
      <p:pic>
        <p:nvPicPr>
          <p:cNvPr id="4" name="Content Placeholder 3"/>
          <p:cNvPicPr>
            <a:picLocks noGrp="1" noChangeAspect="1"/>
          </p:cNvPicPr>
          <p:nvPr>
            <p:ph idx="1"/>
          </p:nvPr>
        </p:nvPicPr>
        <p:blipFill rotWithShape="1">
          <a:blip r:embed="rId2"/>
          <a:stretch/>
        </p:blipFill>
        <p:spPr>
          <a:xfrm>
            <a:off x="1524168" y="2160588"/>
            <a:ext cx="6903701" cy="3881437"/>
          </a:xfrm>
          <a:prstGeom prst="rect">
            <a:avLst/>
          </a:prstGeom>
        </p:spPr>
      </p:pic>
      <p:pic>
        <p:nvPicPr>
          <p:cNvPr id="5" name="Picture 4"/>
          <p:cNvPicPr>
            <a:picLocks noChangeAspect="1"/>
          </p:cNvPicPr>
          <p:nvPr/>
        </p:nvPicPr>
        <p:blipFill rotWithShape="1">
          <a:blip r:embed="rId3"/>
          <a:srcRect l="17568" t="26655" r="29726" b="51416"/>
          <a:stretch/>
        </p:blipFill>
        <p:spPr>
          <a:xfrm>
            <a:off x="70872" y="864295"/>
            <a:ext cx="6425853" cy="1503123"/>
          </a:xfrm>
          <a:prstGeom prst="rect">
            <a:avLst/>
          </a:prstGeom>
        </p:spPr>
      </p:pic>
    </p:spTree>
    <p:extLst>
      <p:ext uri="{BB962C8B-B14F-4D97-AF65-F5344CB8AC3E}">
        <p14:creationId xmlns:p14="http://schemas.microsoft.com/office/powerpoint/2010/main" val="13442661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629653"/>
          </a:xfrm>
        </p:spPr>
        <p:txBody>
          <a:bodyPr>
            <a:normAutofit fontScale="90000"/>
          </a:bodyPr>
          <a:lstStyle/>
          <a:p>
            <a:pPr algn="ctr"/>
            <a:r>
              <a:rPr lang="en-US" dirty="0" smtClean="0"/>
              <a:t>Conclusions</a:t>
            </a:r>
            <a:endParaRPr lang="en-US" dirty="0"/>
          </a:p>
        </p:txBody>
      </p:sp>
      <p:sp>
        <p:nvSpPr>
          <p:cNvPr id="3" name="Content Placeholder 2"/>
          <p:cNvSpPr>
            <a:spLocks noGrp="1"/>
          </p:cNvSpPr>
          <p:nvPr>
            <p:ph idx="1"/>
          </p:nvPr>
        </p:nvSpPr>
        <p:spPr>
          <a:xfrm>
            <a:off x="292322" y="672684"/>
            <a:ext cx="11643003" cy="6052969"/>
          </a:xfrm>
        </p:spPr>
        <p:txBody>
          <a:bodyPr/>
          <a:lstStyle/>
          <a:p>
            <a:r>
              <a:rPr lang="en-US" dirty="0">
                <a:solidFill>
                  <a:schemeClr val="tx1"/>
                </a:solidFill>
              </a:rPr>
              <a:t>We can see that 2012 and 2017 manufactured vehicles, 1st owner vehicles and diesel fuel are for sales</a:t>
            </a:r>
            <a:r>
              <a:rPr lang="en-US" dirty="0" smtClean="0">
                <a:solidFill>
                  <a:schemeClr val="tx1"/>
                </a:solidFill>
              </a:rPr>
              <a:t>.</a:t>
            </a:r>
          </a:p>
          <a:p>
            <a:endParaRPr lang="en-US" dirty="0">
              <a:solidFill>
                <a:schemeClr val="tx1"/>
              </a:solidFill>
            </a:endParaRPr>
          </a:p>
          <a:p>
            <a:endParaRPr lang="en-US" dirty="0" smtClean="0">
              <a:solidFill>
                <a:schemeClr val="tx1"/>
              </a:solidFill>
            </a:endParaRPr>
          </a:p>
          <a:p>
            <a:r>
              <a:rPr lang="en-US" dirty="0">
                <a:solidFill>
                  <a:schemeClr val="tx1"/>
                </a:solidFill>
              </a:rPr>
              <a:t>It can be seen the model was </a:t>
            </a:r>
            <a:r>
              <a:rPr lang="en-US" dirty="0" err="1">
                <a:solidFill>
                  <a:schemeClr val="tx1"/>
                </a:solidFill>
              </a:rPr>
              <a:t>webscrapped</a:t>
            </a:r>
            <a:r>
              <a:rPr lang="en-US" dirty="0">
                <a:solidFill>
                  <a:schemeClr val="tx1"/>
                </a:solidFill>
              </a:rPr>
              <a:t>. Then it was made as a dataset which was used for modelling. The data is cleaned and the different graphs were plotted for explorative data analysis. Then the label encoder is used and </a:t>
            </a:r>
            <a:r>
              <a:rPr lang="en-US" dirty="0" err="1">
                <a:solidFill>
                  <a:schemeClr val="tx1"/>
                </a:solidFill>
              </a:rPr>
              <a:t>catagorical</a:t>
            </a:r>
            <a:r>
              <a:rPr lang="en-US" dirty="0">
                <a:solidFill>
                  <a:schemeClr val="tx1"/>
                </a:solidFill>
              </a:rPr>
              <a:t> variables were converted to numerical format. Different model were used and </a:t>
            </a:r>
            <a:r>
              <a:rPr lang="en-US" dirty="0" err="1">
                <a:solidFill>
                  <a:schemeClr val="tx1"/>
                </a:solidFill>
              </a:rPr>
              <a:t>XgBoost</a:t>
            </a:r>
            <a:r>
              <a:rPr lang="en-US" dirty="0">
                <a:solidFill>
                  <a:schemeClr val="tx1"/>
                </a:solidFill>
              </a:rPr>
              <a:t> model was seen to be most efficient. After </a:t>
            </a:r>
            <a:r>
              <a:rPr lang="en-US" dirty="0" err="1">
                <a:solidFill>
                  <a:schemeClr val="tx1"/>
                </a:solidFill>
              </a:rPr>
              <a:t>hyperparameter</a:t>
            </a:r>
            <a:r>
              <a:rPr lang="en-US" dirty="0">
                <a:solidFill>
                  <a:schemeClr val="tx1"/>
                </a:solidFill>
              </a:rPr>
              <a:t> tuning is at random state 584, the training accuracy is :0.9992329390126463. At random state, 584, the testing accuracy is :</a:t>
            </a:r>
            <a:r>
              <a:rPr lang="en-US" dirty="0" smtClean="0">
                <a:solidFill>
                  <a:schemeClr val="tx1"/>
                </a:solidFill>
              </a:rPr>
              <a:t>0.811913309936757</a:t>
            </a:r>
          </a:p>
          <a:p>
            <a:endParaRPr lang="en-US" dirty="0">
              <a:solidFill>
                <a:schemeClr val="tx1"/>
              </a:solidFill>
            </a:endParaRPr>
          </a:p>
          <a:p>
            <a:endParaRPr lang="en-US" dirty="0" smtClean="0">
              <a:solidFill>
                <a:schemeClr val="tx1"/>
              </a:solidFill>
            </a:endParaRPr>
          </a:p>
          <a:p>
            <a:r>
              <a:rPr lang="en-US" dirty="0">
                <a:solidFill>
                  <a:schemeClr val="tx1"/>
                </a:solidFill>
              </a:rPr>
              <a:t>More data can be scrapped and applied for prediction.  The solution provided only has the accuracy of 81% approximately by using neural networks this accuracy can be increased.</a:t>
            </a:r>
          </a:p>
        </p:txBody>
      </p:sp>
    </p:spTree>
    <p:extLst>
      <p:ext uri="{BB962C8B-B14F-4D97-AF65-F5344CB8AC3E}">
        <p14:creationId xmlns:p14="http://schemas.microsoft.com/office/powerpoint/2010/main" val="334294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48556"/>
            <a:ext cx="10515600" cy="561307"/>
          </a:xfrm>
        </p:spPr>
        <p:txBody>
          <a:bodyPr>
            <a:normAutofit fontScale="90000"/>
          </a:bodyPr>
          <a:lstStyle/>
          <a:p>
            <a:pPr algn="ctr"/>
            <a:r>
              <a:rPr lang="en-US" dirty="0" smtClean="0"/>
              <a:t>WEBSCRAPPING</a:t>
            </a:r>
            <a:endParaRPr lang="en-US" dirty="0"/>
          </a:p>
        </p:txBody>
      </p:sp>
      <p:pic>
        <p:nvPicPr>
          <p:cNvPr id="4" name="Content Placeholder 3"/>
          <p:cNvPicPr>
            <a:picLocks noGrp="1" noChangeAspect="1"/>
          </p:cNvPicPr>
          <p:nvPr>
            <p:ph idx="1"/>
          </p:nvPr>
        </p:nvPicPr>
        <p:blipFill rotWithShape="1">
          <a:blip r:embed="rId2"/>
          <a:srcRect l="16939" t="30488" r="10928" b="3427"/>
          <a:stretch/>
        </p:blipFill>
        <p:spPr>
          <a:xfrm>
            <a:off x="499309" y="1053151"/>
            <a:ext cx="11285023" cy="5479996"/>
          </a:xfrm>
          <a:prstGeom prst="rect">
            <a:avLst/>
          </a:prstGeom>
        </p:spPr>
      </p:pic>
    </p:spTree>
    <p:extLst>
      <p:ext uri="{BB962C8B-B14F-4D97-AF65-F5344CB8AC3E}">
        <p14:creationId xmlns:p14="http://schemas.microsoft.com/office/powerpoint/2010/main" val="27209868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684" y="128337"/>
            <a:ext cx="8596668" cy="653716"/>
          </a:xfrm>
        </p:spPr>
        <p:txBody>
          <a:bodyPr/>
          <a:lstStyle/>
          <a:p>
            <a:pPr algn="ctr"/>
            <a:r>
              <a:rPr lang="en-US" dirty="0"/>
              <a:t>WEBSCRAPPING</a:t>
            </a:r>
          </a:p>
        </p:txBody>
      </p:sp>
      <p:pic>
        <p:nvPicPr>
          <p:cNvPr id="4" name="Content Placeholder 3"/>
          <p:cNvPicPr>
            <a:picLocks noGrp="1" noChangeAspect="1"/>
          </p:cNvPicPr>
          <p:nvPr>
            <p:ph idx="1"/>
          </p:nvPr>
        </p:nvPicPr>
        <p:blipFill rotWithShape="1">
          <a:blip r:embed="rId2"/>
          <a:srcRect l="17807" t="26965" r="10999"/>
          <a:stretch/>
        </p:blipFill>
        <p:spPr>
          <a:xfrm>
            <a:off x="505326" y="782053"/>
            <a:ext cx="10118558" cy="5836063"/>
          </a:xfrm>
          <a:prstGeom prst="rect">
            <a:avLst/>
          </a:prstGeom>
        </p:spPr>
      </p:pic>
    </p:spTree>
    <p:extLst>
      <p:ext uri="{BB962C8B-B14F-4D97-AF65-F5344CB8AC3E}">
        <p14:creationId xmlns:p14="http://schemas.microsoft.com/office/powerpoint/2010/main" val="29644257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555" y="176462"/>
            <a:ext cx="8596668" cy="725905"/>
          </a:xfrm>
        </p:spPr>
        <p:txBody>
          <a:bodyPr>
            <a:normAutofit/>
          </a:bodyPr>
          <a:lstStyle/>
          <a:p>
            <a:pPr algn="ctr"/>
            <a:r>
              <a:rPr lang="en-US" dirty="0"/>
              <a:t>WEBSCRAPPING</a:t>
            </a:r>
          </a:p>
        </p:txBody>
      </p:sp>
      <p:sp>
        <p:nvSpPr>
          <p:cNvPr id="3" name="Content Placeholder 2"/>
          <p:cNvSpPr>
            <a:spLocks noGrp="1"/>
          </p:cNvSpPr>
          <p:nvPr>
            <p:ph idx="1"/>
          </p:nvPr>
        </p:nvSpPr>
        <p:spPr>
          <a:xfrm>
            <a:off x="208103" y="1017589"/>
            <a:ext cx="9874360" cy="5708064"/>
          </a:xfrm>
        </p:spPr>
        <p:txBody>
          <a:bodyPr/>
          <a:lstStyle/>
          <a:p>
            <a:endParaRPr lang="en-US" dirty="0"/>
          </a:p>
        </p:txBody>
      </p:sp>
      <p:pic>
        <p:nvPicPr>
          <p:cNvPr id="4" name="Picture 3"/>
          <p:cNvPicPr>
            <a:picLocks noChangeAspect="1"/>
          </p:cNvPicPr>
          <p:nvPr/>
        </p:nvPicPr>
        <p:blipFill rotWithShape="1">
          <a:blip r:embed="rId2"/>
          <a:srcRect l="14901" t="27533" r="11382" b="6821"/>
          <a:stretch/>
        </p:blipFill>
        <p:spPr>
          <a:xfrm>
            <a:off x="208102" y="1017589"/>
            <a:ext cx="11462529" cy="5738936"/>
          </a:xfrm>
          <a:prstGeom prst="rect">
            <a:avLst/>
          </a:prstGeom>
        </p:spPr>
      </p:pic>
    </p:spTree>
    <p:extLst>
      <p:ext uri="{BB962C8B-B14F-4D97-AF65-F5344CB8AC3E}">
        <p14:creationId xmlns:p14="http://schemas.microsoft.com/office/powerpoint/2010/main" val="3979582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587" y="152400"/>
            <a:ext cx="8596668" cy="557463"/>
          </a:xfrm>
        </p:spPr>
        <p:txBody>
          <a:bodyPr>
            <a:normAutofit fontScale="90000"/>
          </a:bodyPr>
          <a:lstStyle/>
          <a:p>
            <a:pPr algn="ctr"/>
            <a:r>
              <a:rPr lang="en-US" dirty="0"/>
              <a:t>WEBSCRAPPING</a:t>
            </a:r>
          </a:p>
        </p:txBody>
      </p:sp>
      <p:pic>
        <p:nvPicPr>
          <p:cNvPr id="4" name="Content Placeholder 3"/>
          <p:cNvPicPr>
            <a:picLocks noGrp="1" noChangeAspect="1"/>
          </p:cNvPicPr>
          <p:nvPr>
            <p:ph idx="1"/>
          </p:nvPr>
        </p:nvPicPr>
        <p:blipFill rotWithShape="1">
          <a:blip r:embed="rId2"/>
          <a:srcRect l="15224" t="28527" r="11158" b="7433"/>
          <a:stretch/>
        </p:blipFill>
        <p:spPr>
          <a:xfrm>
            <a:off x="345454" y="914398"/>
            <a:ext cx="11611284" cy="5678907"/>
          </a:xfrm>
          <a:prstGeom prst="rect">
            <a:avLst/>
          </a:prstGeom>
        </p:spPr>
      </p:pic>
    </p:spTree>
    <p:extLst>
      <p:ext uri="{BB962C8B-B14F-4D97-AF65-F5344CB8AC3E}">
        <p14:creationId xmlns:p14="http://schemas.microsoft.com/office/powerpoint/2010/main" val="19236754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4" y="92242"/>
            <a:ext cx="8596668" cy="689811"/>
          </a:xfrm>
        </p:spPr>
        <p:txBody>
          <a:bodyPr/>
          <a:lstStyle/>
          <a:p>
            <a:pPr algn="ctr"/>
            <a:r>
              <a:rPr lang="en-US" dirty="0"/>
              <a:t>WEBSCRAPPING</a:t>
            </a:r>
          </a:p>
        </p:txBody>
      </p:sp>
      <p:pic>
        <p:nvPicPr>
          <p:cNvPr id="4" name="Content Placeholder 3"/>
          <p:cNvPicPr>
            <a:picLocks noGrp="1" noChangeAspect="1"/>
          </p:cNvPicPr>
          <p:nvPr>
            <p:ph idx="1"/>
          </p:nvPr>
        </p:nvPicPr>
        <p:blipFill rotWithShape="1">
          <a:blip r:embed="rId2"/>
          <a:srcRect l="15218" t="28649" r="10540"/>
          <a:stretch/>
        </p:blipFill>
        <p:spPr>
          <a:xfrm>
            <a:off x="409074" y="998620"/>
            <a:ext cx="10335126" cy="5584379"/>
          </a:xfrm>
          <a:prstGeom prst="rect">
            <a:avLst/>
          </a:prstGeom>
        </p:spPr>
      </p:pic>
    </p:spTree>
    <p:extLst>
      <p:ext uri="{BB962C8B-B14F-4D97-AF65-F5344CB8AC3E}">
        <p14:creationId xmlns:p14="http://schemas.microsoft.com/office/powerpoint/2010/main" val="3063046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3744" y="128337"/>
            <a:ext cx="8596668" cy="677779"/>
          </a:xfrm>
        </p:spPr>
        <p:txBody>
          <a:bodyPr/>
          <a:lstStyle/>
          <a:p>
            <a:pPr algn="ctr"/>
            <a:r>
              <a:rPr lang="en-US" dirty="0" smtClean="0"/>
              <a:t>Dataset after scraping</a:t>
            </a:r>
            <a:endParaRPr lang="en-US" dirty="0"/>
          </a:p>
        </p:txBody>
      </p:sp>
      <p:pic>
        <p:nvPicPr>
          <p:cNvPr id="4" name="Content Placeholder 3"/>
          <p:cNvPicPr>
            <a:picLocks noGrp="1" noChangeAspect="1"/>
          </p:cNvPicPr>
          <p:nvPr>
            <p:ph idx="1"/>
          </p:nvPr>
        </p:nvPicPr>
        <p:blipFill rotWithShape="1">
          <a:blip r:embed="rId2"/>
          <a:srcRect l="16612" t="30509" r="11062" b="4086"/>
          <a:stretch/>
        </p:blipFill>
        <p:spPr>
          <a:xfrm>
            <a:off x="138973" y="1143000"/>
            <a:ext cx="11363216" cy="5575573"/>
          </a:xfrm>
          <a:prstGeom prst="rect">
            <a:avLst/>
          </a:prstGeom>
        </p:spPr>
      </p:pic>
    </p:spTree>
    <p:extLst>
      <p:ext uri="{BB962C8B-B14F-4D97-AF65-F5344CB8AC3E}">
        <p14:creationId xmlns:p14="http://schemas.microsoft.com/office/powerpoint/2010/main" val="621606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618" y="140369"/>
            <a:ext cx="8596668" cy="689811"/>
          </a:xfrm>
        </p:spPr>
        <p:txBody>
          <a:bodyPr/>
          <a:lstStyle/>
          <a:p>
            <a:pPr algn="ctr"/>
            <a:r>
              <a:rPr lang="en-US" dirty="0" smtClean="0"/>
              <a:t>Importing libraries for data cleaning</a:t>
            </a:r>
            <a:endParaRPr lang="en-US" dirty="0"/>
          </a:p>
        </p:txBody>
      </p:sp>
      <p:pic>
        <p:nvPicPr>
          <p:cNvPr id="4" name="Content Placeholder 3"/>
          <p:cNvPicPr>
            <a:picLocks noGrp="1" noChangeAspect="1"/>
          </p:cNvPicPr>
          <p:nvPr>
            <p:ph idx="1"/>
          </p:nvPr>
        </p:nvPicPr>
        <p:blipFill rotWithShape="1">
          <a:blip r:embed="rId2"/>
          <a:srcRect l="16511" t="27459" r="10575" b="5708"/>
          <a:stretch/>
        </p:blipFill>
        <p:spPr>
          <a:xfrm>
            <a:off x="192504" y="1130967"/>
            <a:ext cx="11297653" cy="5433223"/>
          </a:xfrm>
          <a:prstGeom prst="rect">
            <a:avLst/>
          </a:prstGeom>
        </p:spPr>
      </p:pic>
      <p:pic>
        <p:nvPicPr>
          <p:cNvPr id="3" name="Picture 2"/>
          <p:cNvPicPr>
            <a:picLocks noChangeAspect="1"/>
          </p:cNvPicPr>
          <p:nvPr/>
        </p:nvPicPr>
        <p:blipFill>
          <a:blip r:embed="rId3"/>
          <a:stretch>
            <a:fillRect/>
          </a:stretch>
        </p:blipFill>
        <p:spPr>
          <a:xfrm>
            <a:off x="7153024" y="1485378"/>
            <a:ext cx="3324225" cy="2362200"/>
          </a:xfrm>
          <a:prstGeom prst="rect">
            <a:avLst/>
          </a:prstGeom>
        </p:spPr>
      </p:pic>
    </p:spTree>
    <p:extLst>
      <p:ext uri="{BB962C8B-B14F-4D97-AF65-F5344CB8AC3E}">
        <p14:creationId xmlns:p14="http://schemas.microsoft.com/office/powerpoint/2010/main" val="42927365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238</TotalTime>
  <Words>497</Words>
  <Application>Microsoft Office PowerPoint</Application>
  <PresentationFormat>Widescreen</PresentationFormat>
  <Paragraphs>35</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Trebuchet MS</vt:lpstr>
      <vt:lpstr>Wingdings 3</vt:lpstr>
      <vt:lpstr>Facet</vt:lpstr>
      <vt:lpstr>Car Price Prediction</vt:lpstr>
      <vt:lpstr>Problem statement</vt:lpstr>
      <vt:lpstr>WEBSCRAPPING</vt:lpstr>
      <vt:lpstr>WEBSCRAPPING</vt:lpstr>
      <vt:lpstr>WEBSCRAPPING</vt:lpstr>
      <vt:lpstr>WEBSCRAPPING</vt:lpstr>
      <vt:lpstr>WEBSCRAPPING</vt:lpstr>
      <vt:lpstr>Dataset after scraping</vt:lpstr>
      <vt:lpstr>Importing libraries for data cleaning</vt:lpstr>
      <vt:lpstr>Analysis of Dataset</vt:lpstr>
      <vt:lpstr>Analysis of Dataset</vt:lpstr>
      <vt:lpstr>Analysis of Dataset</vt:lpstr>
      <vt:lpstr>Analysis of Dataset</vt:lpstr>
      <vt:lpstr>PowerPoint Presentation</vt:lpstr>
      <vt:lpstr>PowerPoint Presentation</vt:lpstr>
      <vt:lpstr>PowerPoint Presentation</vt:lpstr>
      <vt:lpstr>PowerPoint Presentation</vt:lpstr>
      <vt:lpstr>PowerPoint Presentation</vt:lpstr>
      <vt:lpstr>PowerPoint Presentation</vt:lpstr>
      <vt:lpstr>Machine Learning Model</vt:lpstr>
      <vt:lpstr>Machine learning Models </vt:lpstr>
      <vt:lpstr>Machine learning Models</vt:lpstr>
      <vt:lpstr>Machine learning Models</vt:lpstr>
      <vt:lpstr>Conclusions</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Vishal Manoj</dc:creator>
  <cp:lastModifiedBy>Vishal Manoj</cp:lastModifiedBy>
  <cp:revision>13</cp:revision>
  <dcterms:created xsi:type="dcterms:W3CDTF">2022-09-14T04:49:33Z</dcterms:created>
  <dcterms:modified xsi:type="dcterms:W3CDTF">2022-09-15T16:26:52Z</dcterms:modified>
</cp:coreProperties>
</file>